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7" r:id="rId2"/>
    <p:sldId id="260" r:id="rId3"/>
    <p:sldId id="258" r:id="rId4"/>
    <p:sldId id="261" r:id="rId5"/>
    <p:sldId id="262" r:id="rId6"/>
    <p:sldId id="263" r:id="rId7"/>
    <p:sldId id="264" r:id="rId8"/>
    <p:sldId id="265" r:id="rId9"/>
    <p:sldId id="259" r:id="rId10"/>
    <p:sldId id="267" r:id="rId11"/>
    <p:sldId id="266" r:id="rId12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2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M327327" initials="C" lastIdx="1" clrIdx="0"/>
  <p:cmAuthor id="2" name="cm327327" initials="c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858" y="60"/>
      </p:cViewPr>
      <p:guideLst>
        <p:guide orient="horz" pos="2160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7190" y="248920"/>
            <a:ext cx="538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1</a:t>
            </a:r>
            <a:r>
              <a:rPr lang="zh-CN" altLang="en-US"/>
              <a:t>、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96302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66160" y="306895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/>
              <a:t>数据总结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460" y="260985"/>
            <a:ext cx="77292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>
                <a:sym typeface="+mn-ea"/>
              </a:rPr>
              <a:t>LVFFD(10.1)&gt;QLVFF(10.1)&gt;DLVFF(10.1)&gt;NLVFF(10.1)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3980" y="2421255"/>
            <a:ext cx="2632075" cy="12128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371590" y="908685"/>
            <a:ext cx="241363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>
                <a:solidFill>
                  <a:srgbClr val="FF0000"/>
                </a:solidFill>
                <a:sym typeface="+mn-ea"/>
              </a:rPr>
              <a:t>D</a:t>
            </a:r>
            <a:r>
              <a:rPr lang="en-US" altLang="zh-CN">
                <a:sym typeface="+mn-ea"/>
              </a:rPr>
              <a:t>LVFF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10.1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D:-3.5</a:t>
            </a:r>
          </a:p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55" y="2564765"/>
            <a:ext cx="2632710" cy="11049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79070" y="936625"/>
            <a:ext cx="241363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>
                <a:sym typeface="+mn-ea"/>
              </a:rPr>
              <a:t>LVFF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D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10.1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D:-3.5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563620" y="908685"/>
            <a:ext cx="23247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QLVFF  (10.1) </a:t>
            </a:r>
            <a:r>
              <a:rPr lang="en-US" altLang="zh-CN">
                <a:solidFill>
                  <a:srgbClr val="FF0000"/>
                </a:solidFill>
              </a:rPr>
              <a:t>Q:-3.5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203575" y="2637155"/>
            <a:ext cx="2779395" cy="949325"/>
            <a:chOff x="9990" y="875"/>
            <a:chExt cx="4377" cy="149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90" y="875"/>
              <a:ext cx="3220" cy="149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rcRect l="7928"/>
            <a:stretch>
              <a:fillRect/>
            </a:stretch>
          </p:blipFill>
          <p:spPr>
            <a:xfrm>
              <a:off x="13097" y="882"/>
              <a:ext cx="1270" cy="1139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490220" y="4077335"/>
            <a:ext cx="179133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>
                <a:solidFill>
                  <a:srgbClr val="FF0000"/>
                </a:solidFill>
                <a:sym typeface="+mn-ea"/>
              </a:rPr>
              <a:t>N</a:t>
            </a:r>
            <a:r>
              <a:rPr lang="en-US" altLang="zh-CN">
                <a:sym typeface="+mn-ea"/>
              </a:rPr>
              <a:t>LVFF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10.1</a:t>
            </a:r>
            <a:r>
              <a:rPr lang="zh-CN" altLang="en-US">
                <a:sym typeface="+mn-ea"/>
              </a:rPr>
              <a:t>）</a:t>
            </a:r>
            <a:endParaRPr lang="en-US" altLang="zh-CN">
              <a:solidFill>
                <a:srgbClr val="FF0000"/>
              </a:solidFill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2100" y="5445125"/>
            <a:ext cx="2263140" cy="11861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1202055"/>
            <a:ext cx="2883535" cy="109220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107315" y="1484630"/>
            <a:ext cx="576580" cy="93662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372225" y="1341120"/>
            <a:ext cx="2635885" cy="969645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8316595" y="1412875"/>
            <a:ext cx="647700" cy="100838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315" y="4437380"/>
            <a:ext cx="2867025" cy="110109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49295" y="1352550"/>
            <a:ext cx="2828925" cy="1269365"/>
          </a:xfrm>
          <a:prstGeom prst="rect">
            <a:avLst/>
          </a:prstGeom>
        </p:spPr>
      </p:pic>
      <p:sp>
        <p:nvSpPr>
          <p:cNvPr id="25" name="椭圆 24"/>
          <p:cNvSpPr/>
          <p:nvPr/>
        </p:nvSpPr>
        <p:spPr>
          <a:xfrm>
            <a:off x="5292090" y="1628775"/>
            <a:ext cx="864235" cy="100838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195830" y="4725035"/>
            <a:ext cx="647700" cy="86423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290" y="172085"/>
            <a:ext cx="1621790" cy="15640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9705" y="44450"/>
            <a:ext cx="8769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LVFFK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90" y="1769745"/>
            <a:ext cx="1362710" cy="1261110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 flipV="1">
            <a:off x="0" y="3064510"/>
            <a:ext cx="9003030" cy="412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7040" y="271145"/>
            <a:ext cx="2313305" cy="112458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643755" y="2493010"/>
            <a:ext cx="269113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1</a:t>
            </a:r>
            <a:r>
              <a:rPr lang="zh-CN" altLang="en-US"/>
              <a:t>、</a:t>
            </a:r>
            <a:r>
              <a:rPr lang="en-US" altLang="zh-CN"/>
              <a:t>F</a:t>
            </a:r>
            <a:r>
              <a:rPr lang="zh-CN" altLang="en-US"/>
              <a:t>与</a:t>
            </a:r>
            <a:r>
              <a:rPr lang="en-US" altLang="zh-CN"/>
              <a:t>V</a:t>
            </a:r>
            <a:r>
              <a:rPr lang="zh-CN" altLang="en-US"/>
              <a:t>相吸引</a:t>
            </a:r>
          </a:p>
          <a:p>
            <a:r>
              <a:rPr lang="en-US" altLang="zh-CN"/>
              <a:t>2</a:t>
            </a:r>
            <a:r>
              <a:rPr lang="zh-CN" altLang="en-US"/>
              <a:t>、与</a:t>
            </a:r>
            <a:r>
              <a:rPr lang="en-US" altLang="zh-CN"/>
              <a:t>K</a:t>
            </a:r>
            <a:r>
              <a:rPr lang="zh-CN" altLang="en-US"/>
              <a:t>的作用倾向：</a:t>
            </a:r>
            <a:r>
              <a:rPr lang="en-US" altLang="zh-CN"/>
              <a:t>F&gt;L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7315" y="3213100"/>
            <a:ext cx="8769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KLVFF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0" y="412750"/>
            <a:ext cx="551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0ns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-108585" y="1798320"/>
            <a:ext cx="805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100ns</a:t>
            </a:r>
          </a:p>
        </p:txBody>
      </p:sp>
      <p:sp>
        <p:nvSpPr>
          <p:cNvPr id="20" name="矩形 19"/>
          <p:cNvSpPr/>
          <p:nvPr/>
        </p:nvSpPr>
        <p:spPr>
          <a:xfrm>
            <a:off x="35560" y="339090"/>
            <a:ext cx="4032250" cy="1297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6145" y="3500755"/>
            <a:ext cx="2952750" cy="219773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116840"/>
            <a:ext cx="3025140" cy="229044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790" y="4699000"/>
            <a:ext cx="3279140" cy="205676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/>
          <a:srcRect t="6008"/>
          <a:stretch>
            <a:fillRect/>
          </a:stretch>
        </p:blipFill>
        <p:spPr>
          <a:xfrm>
            <a:off x="984250" y="3187065"/>
            <a:ext cx="2449195" cy="15100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5" y="749935"/>
            <a:ext cx="5213350" cy="4187190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982"/>
          <a:stretch>
            <a:fillRect/>
          </a:stretch>
        </p:blipFill>
        <p:spPr bwMode="auto">
          <a:xfrm>
            <a:off x="3" y="-387818"/>
            <a:ext cx="654341" cy="137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矩形 68"/>
          <p:cNvSpPr/>
          <p:nvPr/>
        </p:nvSpPr>
        <p:spPr>
          <a:xfrm>
            <a:off x="0" y="640467"/>
            <a:ext cx="9144000" cy="4571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116840"/>
            <a:ext cx="82899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3</a:t>
            </a:r>
            <a:r>
              <a:rPr lang="zh-CN" altLang="en-US" sz="2400"/>
              <a:t>、体系</a:t>
            </a:r>
            <a:r>
              <a:rPr lang="en-US" altLang="zh-CN" sz="2400" dirty="0">
                <a:sym typeface="+mn-ea"/>
              </a:rPr>
              <a:t>Alpha-C</a:t>
            </a:r>
            <a:r>
              <a:rPr lang="zh-CN" altLang="en-US" sz="2400"/>
              <a:t>回转半径随扭转角的变化</a:t>
            </a:r>
            <a:r>
              <a:rPr lang="en-US" altLang="zh-CN" sz="2400">
                <a:sym typeface="+mn-ea"/>
              </a:rPr>
              <a:t>(95ns-100ns)</a:t>
            </a:r>
          </a:p>
          <a:p>
            <a:endParaRPr lang="zh-CN" altLang="en-US" sz="2400"/>
          </a:p>
        </p:txBody>
      </p:sp>
      <p:sp>
        <p:nvSpPr>
          <p:cNvPr id="8198" name="文本框 5"/>
          <p:cNvSpPr txBox="1"/>
          <p:nvPr/>
        </p:nvSpPr>
        <p:spPr>
          <a:xfrm>
            <a:off x="5004435" y="1268730"/>
            <a:ext cx="41402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 eaLnBrk="1" hangingPunct="1">
              <a:buFont typeface="Wingdings" panose="05000000000000000000" charset="0"/>
              <a:buChar char="Ø"/>
            </a:pPr>
            <a:r>
              <a:rPr lang="en-US" altLang="zh-CN" sz="2000" dirty="0">
                <a:latin typeface="Arial" panose="020B0604020202020204" pitchFamily="34" charset="0"/>
              </a:rPr>
              <a:t>0ns</a:t>
            </a:r>
            <a:r>
              <a:rPr lang="zh-CN" altLang="en-US" sz="2000" dirty="0">
                <a:latin typeface="Arial" panose="020B0604020202020204" pitchFamily="34" charset="0"/>
              </a:rPr>
              <a:t>，</a:t>
            </a:r>
            <a:r>
              <a:rPr lang="en-US" altLang="zh-CN" sz="2000" dirty="0">
                <a:latin typeface="Arial" panose="020B0604020202020204" pitchFamily="34" charset="0"/>
              </a:rPr>
              <a:t>Rg=1.83531(nm)</a:t>
            </a:r>
          </a:p>
          <a:p>
            <a:pPr marL="285750" indent="-285750" eaLnBrk="1" hangingPunct="1">
              <a:buFont typeface="Wingdings" panose="05000000000000000000" charset="0"/>
              <a:buChar char="Ø"/>
            </a:pPr>
            <a:r>
              <a:rPr lang="en-US" altLang="zh-CN" sz="2000" dirty="0">
                <a:latin typeface="Arial" panose="020B0604020202020204" pitchFamily="34" charset="0"/>
              </a:rPr>
              <a:t>50 </a:t>
            </a:r>
            <a:r>
              <a:rPr lang="zh-CN" altLang="en-US" sz="2000" dirty="0">
                <a:latin typeface="Arial" panose="020B0604020202020204" pitchFamily="34" charset="0"/>
              </a:rPr>
              <a:t>度以内有一定的趋势：角度越大，</a:t>
            </a:r>
            <a:r>
              <a:rPr lang="en-US" altLang="zh-CN" sz="2000" dirty="0">
                <a:latin typeface="Arial" panose="020B0604020202020204" pitchFamily="34" charset="0"/>
              </a:rPr>
              <a:t>Rg</a:t>
            </a:r>
            <a:r>
              <a:rPr lang="zh-CN" altLang="en-US" sz="2000" dirty="0">
                <a:latin typeface="Arial" panose="020B0604020202020204" pitchFamily="34" charset="0"/>
              </a:rPr>
              <a:t>值越小；</a:t>
            </a:r>
          </a:p>
          <a:p>
            <a:pPr marL="285750" indent="-285750" eaLnBrk="1" hangingPunct="1">
              <a:buFont typeface="Wingdings" panose="05000000000000000000" charset="0"/>
              <a:buChar char="Ø"/>
            </a:pPr>
            <a:r>
              <a:rPr lang="zh-CN" altLang="en-US" sz="2000" dirty="0">
                <a:latin typeface="Arial" panose="020B0604020202020204" pitchFamily="34" charset="0"/>
              </a:rPr>
              <a:t>半径差越小说明致密性越好，稳定性越高；</a:t>
            </a:r>
          </a:p>
          <a:p>
            <a:pPr marL="285750" indent="-285750" eaLnBrk="1" hangingPunct="1">
              <a:buFont typeface="Wingdings" panose="05000000000000000000" charset="0"/>
              <a:buChar char="Ø"/>
            </a:pPr>
            <a:r>
              <a:rPr lang="zh-CN" altLang="en-US" sz="2000" dirty="0">
                <a:latin typeface="Arial" panose="020B0604020202020204" pitchFamily="34" charset="0"/>
              </a:rPr>
              <a:t>特殊点：</a:t>
            </a:r>
            <a:r>
              <a:rPr lang="en-US" altLang="zh-CN" sz="2000" dirty="0">
                <a:latin typeface="Arial" panose="020B0604020202020204" pitchFamily="34" charset="0"/>
              </a:rPr>
              <a:t>KLVFF</a:t>
            </a:r>
            <a:r>
              <a:rPr lang="zh-CN" altLang="en-US" sz="2000" dirty="0">
                <a:latin typeface="Arial" panose="020B0604020202020204" pitchFamily="34" charset="0"/>
              </a:rPr>
              <a:t>、</a:t>
            </a:r>
            <a:r>
              <a:rPr lang="en-US" altLang="zh-CN" sz="2000" dirty="0">
                <a:latin typeface="Arial" panose="020B0604020202020204" pitchFamily="34" charset="0"/>
              </a:rPr>
              <a:t>RLVFF</a:t>
            </a:r>
          </a:p>
          <a:p>
            <a:pPr eaLnBrk="1" hangingPunct="1">
              <a:buFont typeface="Wingdings" panose="05000000000000000000" charset="0"/>
            </a:pPr>
            <a:r>
              <a:rPr lang="en-US" altLang="zh-CN" sz="2000" dirty="0">
                <a:latin typeface="Arial" panose="020B0604020202020204" pitchFamily="34" charset="0"/>
              </a:rPr>
              <a:t>        </a:t>
            </a:r>
            <a:r>
              <a:rPr lang="zh-CN" altLang="en-US" sz="2000" dirty="0">
                <a:latin typeface="Arial" panose="020B0604020202020204" pitchFamily="34" charset="0"/>
              </a:rPr>
              <a:t>原因：体系两端跑散的倾向小一些，虽不能保持</a:t>
            </a:r>
            <a:r>
              <a:rPr lang="en-US" altLang="zh-CN" sz="2000" dirty="0">
                <a:latin typeface="Arial" panose="020B0604020202020204" pitchFamily="34" charset="0"/>
              </a:rPr>
              <a:t>β-sheet</a:t>
            </a:r>
            <a:r>
              <a:rPr lang="zh-CN" altLang="en-US" sz="2000" dirty="0">
                <a:latin typeface="Arial" panose="020B0604020202020204" pitchFamily="34" charset="0"/>
              </a:rPr>
              <a:t>，但高聚集。</a:t>
            </a:r>
          </a:p>
        </p:txBody>
      </p:sp>
      <p:cxnSp>
        <p:nvCxnSpPr>
          <p:cNvPr id="2" name="直接箭头连接符 1"/>
          <p:cNvCxnSpPr/>
          <p:nvPr/>
        </p:nvCxnSpPr>
        <p:spPr>
          <a:xfrm>
            <a:off x="971233" y="1628458"/>
            <a:ext cx="1944370" cy="187325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780155" y="206057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KLVFF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211955" y="262763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RLVFF</a:t>
            </a:r>
          </a:p>
        </p:txBody>
      </p:sp>
      <p:sp>
        <p:nvSpPr>
          <p:cNvPr id="11" name="椭圆 10"/>
          <p:cNvSpPr/>
          <p:nvPr/>
        </p:nvSpPr>
        <p:spPr>
          <a:xfrm>
            <a:off x="3707765" y="1942465"/>
            <a:ext cx="936625" cy="62865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996055" y="2538730"/>
            <a:ext cx="1152525" cy="457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9935"/>
            <a:ext cx="5045710" cy="3971290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982"/>
          <a:stretch>
            <a:fillRect/>
          </a:stretch>
        </p:blipFill>
        <p:spPr bwMode="auto">
          <a:xfrm>
            <a:off x="3" y="-387818"/>
            <a:ext cx="654341" cy="137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矩形 68"/>
          <p:cNvSpPr/>
          <p:nvPr/>
        </p:nvSpPr>
        <p:spPr>
          <a:xfrm>
            <a:off x="0" y="640467"/>
            <a:ext cx="9144000" cy="4571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750" y="116840"/>
            <a:ext cx="8581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ym typeface="+mn-ea"/>
              </a:rPr>
              <a:t>1</a:t>
            </a:r>
            <a:r>
              <a:rPr lang="zh-CN" altLang="en-US" sz="2400">
                <a:sym typeface="+mn-ea"/>
              </a:rPr>
              <a:t>、体系内氢键数量随扭转角的变化</a:t>
            </a:r>
            <a:r>
              <a:rPr lang="en-US" altLang="zh-CN" sz="2400">
                <a:sym typeface="+mn-ea"/>
              </a:rPr>
              <a:t>(95ns-100ns</a:t>
            </a:r>
            <a:r>
              <a:rPr lang="zh-CN" altLang="en-US" sz="2400">
                <a:sym typeface="+mn-ea"/>
              </a:rPr>
              <a:t>平均值</a:t>
            </a:r>
            <a:r>
              <a:rPr lang="en-US" altLang="zh-CN" sz="2400">
                <a:sym typeface="+mn-ea"/>
              </a:rPr>
              <a:t>)</a:t>
            </a:r>
          </a:p>
        </p:txBody>
      </p:sp>
      <p:cxnSp>
        <p:nvCxnSpPr>
          <p:cNvPr id="3" name="直接箭头连接符 2"/>
          <p:cNvCxnSpPr/>
          <p:nvPr/>
        </p:nvCxnSpPr>
        <p:spPr>
          <a:xfrm>
            <a:off x="1043623" y="1412875"/>
            <a:ext cx="1656080" cy="179895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文本框 4"/>
          <p:cNvSpPr txBox="1"/>
          <p:nvPr/>
        </p:nvSpPr>
        <p:spPr>
          <a:xfrm>
            <a:off x="4787900" y="692785"/>
            <a:ext cx="4358005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 algn="l" eaLnBrk="1" hangingPunct="1">
              <a:buFont typeface="Wingdings" panose="05000000000000000000" charset="0"/>
              <a:buChar char="Ø"/>
            </a:pPr>
            <a:r>
              <a:rPr lang="en-US" altLang="zh-CN" sz="2000" dirty="0">
                <a:sym typeface="+mn-ea"/>
              </a:rPr>
              <a:t>Twist Angle:</a:t>
            </a:r>
            <a:endParaRPr lang="en-US" altLang="zh-CN" sz="2000" dirty="0">
              <a:latin typeface="Arial" panose="020B0604020202020204" pitchFamily="34" charset="0"/>
            </a:endParaRPr>
          </a:p>
          <a:p>
            <a:pPr algn="l" eaLnBrk="1" hangingPunct="1"/>
            <a:r>
              <a:rPr lang="en-US" altLang="zh-CN" sz="2000" dirty="0">
                <a:sym typeface="+mn-ea"/>
              </a:rPr>
              <a:t>     I: 0-5</a:t>
            </a:r>
            <a:r>
              <a:rPr lang="zh-CN" altLang="en-US" sz="2000" dirty="0">
                <a:sym typeface="+mn-ea"/>
              </a:rPr>
              <a:t>°</a:t>
            </a:r>
            <a:r>
              <a:rPr lang="en-US" altLang="zh-CN" sz="2000" dirty="0">
                <a:sym typeface="+mn-ea"/>
              </a:rPr>
              <a:t> </a:t>
            </a:r>
            <a:r>
              <a:rPr lang="zh-CN" altLang="en-US" sz="2000" dirty="0">
                <a:sym typeface="+mn-ea"/>
              </a:rPr>
              <a:t>（</a:t>
            </a:r>
            <a:r>
              <a:rPr lang="en-US" altLang="zh-CN" sz="2000" dirty="0">
                <a:sym typeface="+mn-ea"/>
              </a:rPr>
              <a:t>Flat</a:t>
            </a:r>
            <a:r>
              <a:rPr lang="zh-CN" altLang="en-US" sz="2000" dirty="0">
                <a:sym typeface="+mn-ea"/>
              </a:rPr>
              <a:t>）</a:t>
            </a:r>
            <a:endParaRPr lang="en-US" altLang="zh-CN" sz="2000" dirty="0">
              <a:latin typeface="Arial" panose="020B0604020202020204" pitchFamily="34" charset="0"/>
            </a:endParaRPr>
          </a:p>
          <a:p>
            <a:pPr algn="l" eaLnBrk="1" hangingPunct="1"/>
            <a:r>
              <a:rPr lang="en-US" altLang="zh-CN" sz="2000" dirty="0">
                <a:sym typeface="+mn-ea"/>
              </a:rPr>
              <a:t>     II:5-11</a:t>
            </a:r>
            <a:r>
              <a:rPr lang="zh-CN" altLang="en-US" sz="2000" dirty="0">
                <a:sym typeface="+mn-ea"/>
              </a:rPr>
              <a:t>°（</a:t>
            </a:r>
            <a:r>
              <a:rPr lang="en-US" altLang="zh-CN" sz="2000" dirty="0">
                <a:sym typeface="+mn-ea"/>
              </a:rPr>
              <a:t>Helical</a:t>
            </a:r>
            <a:r>
              <a:rPr lang="zh-CN" altLang="en-US" sz="2000" dirty="0">
                <a:sym typeface="+mn-ea"/>
              </a:rPr>
              <a:t>）</a:t>
            </a:r>
            <a:endParaRPr lang="en-US" altLang="zh-CN" sz="2000" dirty="0">
              <a:latin typeface="Arial" panose="020B0604020202020204" pitchFamily="34" charset="0"/>
            </a:endParaRPr>
          </a:p>
          <a:p>
            <a:pPr algn="l" eaLnBrk="1" hangingPunct="1"/>
            <a:r>
              <a:rPr lang="en-US" altLang="zh-CN" sz="2000" dirty="0">
                <a:sym typeface="+mn-ea"/>
              </a:rPr>
              <a:t>     III:11-40 </a:t>
            </a:r>
            <a:r>
              <a:rPr lang="zh-CN" altLang="en-US" sz="2000" dirty="0">
                <a:sym typeface="+mn-ea"/>
              </a:rPr>
              <a:t>°（</a:t>
            </a:r>
            <a:r>
              <a:rPr lang="en-US" altLang="zh-CN" sz="2000" dirty="0">
                <a:sym typeface="+mn-ea"/>
              </a:rPr>
              <a:t>Twist</a:t>
            </a:r>
            <a:r>
              <a:rPr lang="zh-CN" altLang="en-US" sz="2000" dirty="0">
                <a:sym typeface="+mn-ea"/>
              </a:rPr>
              <a:t>）</a:t>
            </a:r>
            <a:endParaRPr lang="zh-CN" altLang="en-US" sz="2000" dirty="0">
              <a:latin typeface="Arial" panose="020B0604020202020204" pitchFamily="34" charset="0"/>
            </a:endParaRPr>
          </a:p>
          <a:p>
            <a:pPr algn="l" eaLnBrk="1" hangingPunct="1"/>
            <a:r>
              <a:rPr lang="en-US" altLang="zh-CN" sz="2000" dirty="0">
                <a:sym typeface="+mn-ea"/>
              </a:rPr>
              <a:t>     IV: &gt;40</a:t>
            </a:r>
            <a:r>
              <a:rPr lang="zh-CN" altLang="en-US" sz="2000" dirty="0">
                <a:sym typeface="+mn-ea"/>
              </a:rPr>
              <a:t>°</a:t>
            </a:r>
            <a:r>
              <a:rPr lang="en-US" altLang="zh-CN" sz="2000" dirty="0">
                <a:sym typeface="+mn-ea"/>
              </a:rPr>
              <a:t> Coil</a:t>
            </a:r>
            <a:endParaRPr lang="en-US" altLang="zh-CN" sz="2000" dirty="0">
              <a:latin typeface="Arial" panose="020B0604020202020204" pitchFamily="34" charset="0"/>
            </a:endParaRPr>
          </a:p>
          <a:p>
            <a:pPr marL="285750" indent="-285750" algn="l" eaLnBrk="1" hangingPunct="1">
              <a:buFont typeface="Wingdings" panose="05000000000000000000" charset="0"/>
              <a:buChar char="Ø"/>
            </a:pP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</a:rPr>
              <a:t>氢键数目的含量变化比较明显</a:t>
            </a: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</a:rPr>
              <a:t>;</a:t>
            </a: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eaLnBrk="1" hangingPunct="1">
              <a:buFont typeface="Wingdings" panose="05000000000000000000" charset="0"/>
            </a:pP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</a:rPr>
              <a:t>扭转角增大，氢键数量减少</a:t>
            </a: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</a:rPr>
              <a:t>;</a:t>
            </a: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85750" indent="-285750" algn="l" eaLnBrk="1" hangingPunct="1">
              <a:buFont typeface="Wingdings" panose="05000000000000000000" charset="0"/>
              <a:buChar char="Ø"/>
            </a:pPr>
            <a:r>
              <a:rPr lang="zh-CN" altLang="en-US" sz="2000" dirty="0">
                <a:solidFill>
                  <a:schemeClr val="tx1"/>
                </a:solidFill>
                <a:sym typeface="宋体" panose="02010600030101010101" pitchFamily="2" charset="-122"/>
              </a:rPr>
              <a:t>特殊点：</a:t>
            </a:r>
            <a:r>
              <a:rPr lang="en-US" altLang="zh-CN" sz="2000" dirty="0">
                <a:solidFill>
                  <a:schemeClr val="tx1"/>
                </a:solidFill>
                <a:sym typeface="宋体" panose="02010600030101010101" pitchFamily="2" charset="-122"/>
              </a:rPr>
              <a:t>RLVFF</a:t>
            </a:r>
            <a:r>
              <a:rPr lang="zh-CN" altLang="en-US" sz="2000" dirty="0">
                <a:solidFill>
                  <a:schemeClr val="tx1"/>
                </a:solidFill>
                <a:sym typeface="宋体" panose="02010600030101010101" pitchFamily="2" charset="-12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sym typeface="宋体" panose="02010600030101010101" pitchFamily="2" charset="-122"/>
              </a:rPr>
              <a:t>9.1</a:t>
            </a:r>
            <a:r>
              <a:rPr lang="zh-CN" altLang="en-US" sz="2000" dirty="0">
                <a:solidFill>
                  <a:schemeClr val="tx1"/>
                </a:solidFill>
                <a:sym typeface="宋体" panose="02010600030101010101" pitchFamily="2" charset="-122"/>
              </a:rPr>
              <a:t>）</a:t>
            </a:r>
            <a:r>
              <a:rPr lang="en-US" altLang="zh-CN" sz="2000" dirty="0">
                <a:solidFill>
                  <a:schemeClr val="tx1"/>
                </a:solidFill>
                <a:sym typeface="宋体" panose="02010600030101010101" pitchFamily="2" charset="-122"/>
              </a:rPr>
              <a:t>,R:-4.5</a:t>
            </a:r>
            <a:r>
              <a:rPr lang="zh-CN" altLang="en-US" sz="2000" dirty="0">
                <a:solidFill>
                  <a:schemeClr val="tx1"/>
                </a:solidFill>
                <a:sym typeface="宋体" panose="02010600030101010101" pitchFamily="2" charset="-122"/>
              </a:rPr>
              <a:t>，</a:t>
            </a:r>
          </a:p>
          <a:p>
            <a:pPr algn="l" eaLnBrk="1" hangingPunct="1">
              <a:buFont typeface="Wingdings" panose="05000000000000000000" charset="0"/>
            </a:pP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</a:rPr>
              <a:t>氢键数目</a:t>
            </a: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</a:rPr>
              <a:t>98</a:t>
            </a: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</a:rPr>
              <a:t>个</a:t>
            </a: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</a:rPr>
              <a:t>极少</a:t>
            </a: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</a:rPr>
              <a:t>β-</a:t>
            </a: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</a:rPr>
              <a:t>片含量，但</a:t>
            </a: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</a:rPr>
              <a:t>高聚集</a:t>
            </a: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</a:rPr>
              <a:t>;</a:t>
            </a: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342900" indent="-342900" algn="l" eaLnBrk="1" hangingPunct="1">
              <a:buFont typeface="Wingdings" panose="05000000000000000000" charset="0"/>
              <a:buChar char="Ø"/>
            </a:pP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</a:rPr>
              <a:t>序列相同，位置不同，组装结果</a:t>
            </a:r>
          </a:p>
          <a:p>
            <a:pPr algn="l" eaLnBrk="1" hangingPunct="1">
              <a:buFont typeface="Wingdings" panose="05000000000000000000" charset="0"/>
            </a:pP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</a:rPr>
              <a:t>不同，说明侧链之间的相互作用对组装结果的影响很大。</a:t>
            </a:r>
            <a:endParaRPr lang="en-US" altLang="zh-CN" sz="20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80155" y="155638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RLVFF</a:t>
            </a:r>
          </a:p>
        </p:txBody>
      </p:sp>
      <p:sp>
        <p:nvSpPr>
          <p:cNvPr id="6" name="椭圆 5"/>
          <p:cNvSpPr/>
          <p:nvPr/>
        </p:nvSpPr>
        <p:spPr>
          <a:xfrm>
            <a:off x="3707765" y="1340485"/>
            <a:ext cx="910590" cy="9017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187450" y="908685"/>
            <a:ext cx="13335" cy="330644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547495" y="908685"/>
            <a:ext cx="13335" cy="330644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844165" y="836930"/>
            <a:ext cx="13335" cy="330644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55650" y="93726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59840" y="93726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II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07540" y="96012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III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443605" y="93726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IV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51460" y="486918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LVFFR</a:t>
            </a:r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783590" y="1340485"/>
            <a:ext cx="187960" cy="357251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803650" y="384683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LVFFP</a:t>
            </a:r>
          </a:p>
        </p:txBody>
      </p:sp>
      <p:sp>
        <p:nvSpPr>
          <p:cNvPr id="18" name="椭圆 17"/>
          <p:cNvSpPr/>
          <p:nvPr/>
        </p:nvSpPr>
        <p:spPr>
          <a:xfrm>
            <a:off x="3780155" y="3644900"/>
            <a:ext cx="864235" cy="57594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15" y="1483360"/>
            <a:ext cx="4194810" cy="33788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710" y="1484630"/>
            <a:ext cx="4251325" cy="3380105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982"/>
          <a:stretch>
            <a:fillRect/>
          </a:stretch>
        </p:blipFill>
        <p:spPr bwMode="auto">
          <a:xfrm>
            <a:off x="3" y="-387818"/>
            <a:ext cx="654341" cy="137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矩形 68"/>
          <p:cNvSpPr/>
          <p:nvPr/>
        </p:nvSpPr>
        <p:spPr>
          <a:xfrm>
            <a:off x="0" y="640467"/>
            <a:ext cx="9144000" cy="4571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9750" y="116840"/>
            <a:ext cx="8604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4</a:t>
            </a:r>
            <a:r>
              <a:rPr lang="zh-CN" altLang="en-US" sz="2400"/>
              <a:t>、体系链间作用力、层间作用力随扭转角的变化</a:t>
            </a:r>
            <a:r>
              <a:rPr lang="en-US" altLang="zh-CN" sz="2400">
                <a:sym typeface="+mn-ea"/>
              </a:rPr>
              <a:t>(95ns-100ns)</a:t>
            </a:r>
          </a:p>
          <a:p>
            <a:endParaRPr lang="zh-CN" altLang="en-US" sz="2400"/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899478" y="2348865"/>
            <a:ext cx="2144395" cy="115189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1" name="文本框 7"/>
          <p:cNvSpPr txBox="1"/>
          <p:nvPr/>
        </p:nvSpPr>
        <p:spPr>
          <a:xfrm>
            <a:off x="395288" y="4871085"/>
            <a:ext cx="4197350" cy="16300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285750" indent="-285750" eaLnBrk="1" hangingPunct="1">
              <a:buFont typeface="Wingdings" panose="05000000000000000000" charset="0"/>
              <a:buChar char="Ø"/>
            </a:pPr>
            <a:r>
              <a:rPr lang="zh-CN" altLang="en-US" sz="2000" dirty="0">
                <a:latin typeface="Arial" panose="020B0604020202020204" pitchFamily="34" charset="0"/>
              </a:rPr>
              <a:t>随着角度增大，链间作用在减弱</a:t>
            </a:r>
          </a:p>
          <a:p>
            <a:pPr eaLnBrk="1" hangingPunct="1"/>
            <a:r>
              <a:rPr lang="zh-CN" altLang="en-US" sz="2000" dirty="0">
                <a:latin typeface="Arial" panose="020B0604020202020204" pitchFamily="34" charset="0"/>
              </a:rPr>
              <a:t>体系倾向于扭转</a:t>
            </a:r>
          </a:p>
          <a:p>
            <a:pPr marL="285750" indent="-285750" eaLnBrk="1" hangingPunct="1">
              <a:buFont typeface="Wingdings" panose="05000000000000000000" charset="0"/>
              <a:buChar char="Ø"/>
            </a:pPr>
            <a:r>
              <a:rPr lang="en-US" altLang="zh-CN" sz="2000" dirty="0">
                <a:latin typeface="Arial" panose="020B0604020202020204" pitchFamily="34" charset="0"/>
              </a:rPr>
              <a:t>II</a:t>
            </a:r>
            <a:r>
              <a:rPr lang="zh-CN" altLang="en-US" sz="2000" dirty="0">
                <a:latin typeface="Arial" panose="020B0604020202020204" pitchFamily="34" charset="0"/>
              </a:rPr>
              <a:t>区</a:t>
            </a:r>
            <a:r>
              <a:rPr lang="en-US" altLang="zh-CN" sz="2000" dirty="0">
                <a:latin typeface="Arial" panose="020B0604020202020204" pitchFamily="34" charset="0"/>
              </a:rPr>
              <a:t>LVFFD</a:t>
            </a:r>
            <a:r>
              <a:rPr lang="zh-CN" altLang="en-US" sz="2000" dirty="0">
                <a:latin typeface="Arial" panose="020B0604020202020204" pitchFamily="34" charset="0"/>
              </a:rPr>
              <a:t>和</a:t>
            </a:r>
            <a:r>
              <a:rPr lang="en-US" altLang="zh-CN" sz="2000" dirty="0">
                <a:latin typeface="Arial" panose="020B0604020202020204" pitchFamily="34" charset="0"/>
              </a:rPr>
              <a:t>LVFFE</a:t>
            </a:r>
            <a:r>
              <a:rPr lang="zh-CN" altLang="en-US" sz="2000" dirty="0">
                <a:latin typeface="Arial" panose="020B0604020202020204" pitchFamily="34" charset="0"/>
              </a:rPr>
              <a:t>链间作用强，</a:t>
            </a:r>
          </a:p>
          <a:p>
            <a:pPr eaLnBrk="1" hangingPunct="1">
              <a:buFont typeface="Wingdings" panose="05000000000000000000" charset="0"/>
            </a:pPr>
            <a:r>
              <a:rPr lang="zh-CN" altLang="en-US" sz="2000" dirty="0">
                <a:latin typeface="Arial" panose="020B0604020202020204" pitchFamily="34" charset="0"/>
              </a:rPr>
              <a:t>但扭转角小，证明体系有很强的平</a:t>
            </a:r>
          </a:p>
          <a:p>
            <a:pPr eaLnBrk="1" hangingPunct="1">
              <a:buFont typeface="Wingdings" panose="05000000000000000000" charset="0"/>
            </a:pPr>
            <a:r>
              <a:rPr lang="zh-CN" altLang="en-US" sz="2000" dirty="0">
                <a:latin typeface="Arial" panose="020B0604020202020204" pitchFamily="34" charset="0"/>
              </a:rPr>
              <a:t>坦</a:t>
            </a:r>
            <a:r>
              <a:rPr lang="en-US" altLang="zh-CN" sz="2000" dirty="0">
                <a:latin typeface="Arial" panose="020B0604020202020204" pitchFamily="34" charset="0"/>
              </a:rPr>
              <a:t>β-sheet</a:t>
            </a:r>
            <a:r>
              <a:rPr lang="zh-CN" altLang="en-US" sz="2000" dirty="0">
                <a:latin typeface="Arial" panose="020B0604020202020204" pitchFamily="34" charset="0"/>
              </a:rPr>
              <a:t>形成倾向。</a:t>
            </a:r>
          </a:p>
        </p:txBody>
      </p:sp>
      <p:sp>
        <p:nvSpPr>
          <p:cNvPr id="9222" name="文本框 8"/>
          <p:cNvSpPr txBox="1"/>
          <p:nvPr/>
        </p:nvSpPr>
        <p:spPr>
          <a:xfrm>
            <a:off x="4860290" y="4940935"/>
            <a:ext cx="338455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85750" indent="-285750" eaLnBrk="1" hangingPunct="1">
              <a:buFont typeface="Wingdings" panose="05000000000000000000" charset="0"/>
              <a:buChar char="Ø"/>
            </a:pPr>
            <a:r>
              <a:rPr lang="zh-CN" altLang="en-US" sz="2000" dirty="0">
                <a:latin typeface="Arial" panose="020B0604020202020204" pitchFamily="34" charset="0"/>
              </a:rPr>
              <a:t>随着角度增大，层间作用在增强（与文献结论不匹配）</a:t>
            </a:r>
          </a:p>
        </p:txBody>
      </p:sp>
      <p:cxnSp>
        <p:nvCxnSpPr>
          <p:cNvPr id="10" name="直接箭头连接符 9"/>
          <p:cNvCxnSpPr/>
          <p:nvPr/>
        </p:nvCxnSpPr>
        <p:spPr>
          <a:xfrm>
            <a:off x="5220335" y="1988820"/>
            <a:ext cx="2844800" cy="71945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箭头连接符 1"/>
          <p:cNvCxnSpPr/>
          <p:nvPr/>
        </p:nvCxnSpPr>
        <p:spPr>
          <a:xfrm>
            <a:off x="5652135" y="1310005"/>
            <a:ext cx="785495" cy="5638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033905" y="839470"/>
            <a:ext cx="36182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按照文献的结论，体系越平坦，</a:t>
            </a:r>
            <a:r>
              <a:rPr lang="en-US" altLang="zh-CN" sz="2000"/>
              <a:t>Inter-Sheet</a:t>
            </a:r>
            <a:r>
              <a:rPr lang="zh-CN" altLang="en-US" sz="2000"/>
              <a:t>值越大才对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012180" y="116586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31595" y="393319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LVFFE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331595" y="364490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LVFFD</a:t>
            </a: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1184910" y="1628775"/>
            <a:ext cx="2540" cy="271335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1475740" y="1628775"/>
            <a:ext cx="0" cy="278574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627630" y="1679575"/>
            <a:ext cx="2540" cy="264160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1187450" y="3561080"/>
            <a:ext cx="1152525" cy="73215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27405" y="176339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184910" y="176339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II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802765" y="176339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III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131820" y="175323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IV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0" y="980440"/>
            <a:ext cx="5520055" cy="4265930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982"/>
          <a:stretch>
            <a:fillRect/>
          </a:stretch>
        </p:blipFill>
        <p:spPr bwMode="auto">
          <a:xfrm>
            <a:off x="3" y="-387818"/>
            <a:ext cx="654341" cy="137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矩形 68"/>
          <p:cNvSpPr/>
          <p:nvPr/>
        </p:nvSpPr>
        <p:spPr>
          <a:xfrm>
            <a:off x="0" y="640467"/>
            <a:ext cx="9144000" cy="4571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750" y="71120"/>
            <a:ext cx="60096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5</a:t>
            </a:r>
            <a:r>
              <a:rPr lang="zh-CN" altLang="en-US" sz="2400"/>
              <a:t>、</a:t>
            </a:r>
            <a:r>
              <a:rPr lang="en-US" altLang="zh-CN" sz="2400"/>
              <a:t>R</a:t>
            </a:r>
            <a:r>
              <a:rPr lang="zh-CN" altLang="en-US" sz="2400"/>
              <a:t>值随扭转角的变化</a:t>
            </a:r>
            <a:r>
              <a:rPr lang="en-US" altLang="zh-CN" sz="2400">
                <a:sym typeface="+mn-ea"/>
              </a:rPr>
              <a:t>(95ns-100ns)</a:t>
            </a:r>
          </a:p>
          <a:p>
            <a:endParaRPr lang="zh-CN" altLang="en-US" sz="2400"/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2843530" y="1565910"/>
            <a:ext cx="2160588" cy="100806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924560" y="3437573"/>
            <a:ext cx="222408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6" name="文本框 12"/>
          <p:cNvSpPr txBox="1"/>
          <p:nvPr/>
        </p:nvSpPr>
        <p:spPr>
          <a:xfrm>
            <a:off x="6011863" y="1268730"/>
            <a:ext cx="303657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285750" indent="-285750" eaLnBrk="1" hangingPunct="1">
              <a:buFont typeface="Wingdings" panose="05000000000000000000" charset="0"/>
              <a:buChar char="Ø"/>
            </a:pPr>
            <a:r>
              <a:rPr lang="en-US" altLang="zh-CN" sz="2000" dirty="0">
                <a:latin typeface="Arial" panose="020B0604020202020204" pitchFamily="34" charset="0"/>
              </a:rPr>
              <a:t>30</a:t>
            </a:r>
            <a:r>
              <a:rPr lang="zh-CN" altLang="en-US" sz="2000" dirty="0">
                <a:latin typeface="Arial" panose="020B0604020202020204" pitchFamily="34" charset="0"/>
              </a:rPr>
              <a:t>度之内基本没有变化</a:t>
            </a:r>
          </a:p>
          <a:p>
            <a:pPr marL="285750" indent="-285750" eaLnBrk="1" hangingPunct="1">
              <a:buFont typeface="Wingdings" panose="05000000000000000000" charset="0"/>
              <a:buChar char="Ø"/>
            </a:pPr>
            <a:r>
              <a:rPr lang="zh-CN" altLang="en-US" sz="2000" dirty="0">
                <a:latin typeface="Arial" panose="020B0604020202020204" pitchFamily="34" charset="0"/>
              </a:rPr>
              <a:t>待分析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946650" y="2577465"/>
            <a:ext cx="849630" cy="1283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4787900" y="2714625"/>
            <a:ext cx="930275" cy="10744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081"/>
          <a:stretch>
            <a:fillRect/>
          </a:stretch>
        </p:blipFill>
        <p:spPr>
          <a:xfrm>
            <a:off x="-36195" y="836930"/>
            <a:ext cx="5578475" cy="4320540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982"/>
          <a:stretch>
            <a:fillRect/>
          </a:stretch>
        </p:blipFill>
        <p:spPr bwMode="auto">
          <a:xfrm>
            <a:off x="3" y="-387818"/>
            <a:ext cx="654341" cy="137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矩形 68"/>
          <p:cNvSpPr/>
          <p:nvPr/>
        </p:nvSpPr>
        <p:spPr>
          <a:xfrm>
            <a:off x="0" y="640467"/>
            <a:ext cx="9144000" cy="4571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505" y="116840"/>
            <a:ext cx="7166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6</a:t>
            </a:r>
            <a:r>
              <a:rPr lang="zh-CN" altLang="en-US" sz="2400"/>
              <a:t>、体系</a:t>
            </a:r>
            <a:r>
              <a:rPr lang="en-US" altLang="zh-CN" sz="2400"/>
              <a:t>β-Sheet</a:t>
            </a:r>
            <a:r>
              <a:rPr lang="zh-CN" altLang="en-US" sz="2400"/>
              <a:t>随扭转角的变化</a:t>
            </a:r>
            <a:r>
              <a:rPr lang="en-US" altLang="zh-CN" sz="2400">
                <a:sym typeface="+mn-ea"/>
              </a:rPr>
              <a:t>(95ns-100ns)</a:t>
            </a:r>
          </a:p>
          <a:p>
            <a:endParaRPr lang="zh-CN" altLang="en-US" sz="2400"/>
          </a:p>
        </p:txBody>
      </p:sp>
      <p:cxnSp>
        <p:nvCxnSpPr>
          <p:cNvPr id="3" name="直接箭头连接符 2"/>
          <p:cNvCxnSpPr/>
          <p:nvPr/>
        </p:nvCxnSpPr>
        <p:spPr>
          <a:xfrm>
            <a:off x="971233" y="1700213"/>
            <a:ext cx="222408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292090" y="1124585"/>
            <a:ext cx="388747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charset="0"/>
              <a:buChar char="Ø"/>
            </a:pPr>
            <a:r>
              <a:rPr lang="en-US" altLang="zh-CN" sz="2000"/>
              <a:t>0-30ns</a:t>
            </a:r>
            <a:r>
              <a:rPr lang="zh-CN" altLang="en-US" sz="2000"/>
              <a:t>内变化不明显；</a:t>
            </a: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2000"/>
              <a:t>随着扭转角增大，体系仍保持高的</a:t>
            </a:r>
            <a:r>
              <a:rPr lang="en-US" altLang="zh-CN" sz="2000"/>
              <a:t>β-</a:t>
            </a:r>
            <a:r>
              <a:rPr lang="zh-CN" altLang="en-US" sz="2000"/>
              <a:t>片含量；</a:t>
            </a:r>
          </a:p>
          <a:p>
            <a:pPr marL="285750" indent="-285750">
              <a:buFont typeface="Wingdings" panose="05000000000000000000" charset="0"/>
              <a:buChar char="Ø"/>
            </a:pPr>
            <a:r>
              <a:rPr lang="en-US" altLang="zh-CN" sz="2000"/>
              <a:t>LVFFP</a:t>
            </a:r>
            <a:r>
              <a:rPr lang="zh-CN" altLang="en-US" sz="2000"/>
              <a:t>模拟后出现分层现象；</a:t>
            </a:r>
          </a:p>
          <a:p>
            <a:pPr marL="285750" indent="-285750">
              <a:buFont typeface="Wingdings" panose="05000000000000000000" charset="0"/>
              <a:buChar char="Ø"/>
            </a:pPr>
            <a:r>
              <a:rPr lang="en-US" altLang="zh-CN" sz="2000"/>
              <a:t>II</a:t>
            </a:r>
            <a:r>
              <a:rPr lang="zh-CN" altLang="en-US" sz="2000"/>
              <a:t>区（</a:t>
            </a:r>
            <a:r>
              <a:rPr lang="en-US" altLang="zh-CN" sz="2000"/>
              <a:t>Helical):LVFFE-72</a:t>
            </a:r>
          </a:p>
          <a:p>
            <a:pPr marL="285750" indent="-285750">
              <a:buFont typeface="Wingdings" panose="05000000000000000000" charset="0"/>
              <a:buChar char="Ø"/>
            </a:pPr>
            <a:r>
              <a:rPr lang="en-US" altLang="zh-CN" sz="2000"/>
              <a:t>IV</a:t>
            </a:r>
            <a:r>
              <a:rPr lang="zh-CN" altLang="en-US" sz="2000"/>
              <a:t>区（</a:t>
            </a:r>
            <a:r>
              <a:rPr lang="en-US" altLang="zh-CN" sz="2000"/>
              <a:t>Coil</a:t>
            </a:r>
            <a:r>
              <a:rPr lang="zh-CN" altLang="en-US" sz="2000"/>
              <a:t>）：</a:t>
            </a:r>
            <a:r>
              <a:rPr lang="en-US" altLang="zh-CN" sz="2000"/>
              <a:t>ELVFF-54</a:t>
            </a:r>
            <a:endParaRPr lang="zh-CN" altLang="en-US" sz="2000"/>
          </a:p>
          <a:p>
            <a:pPr>
              <a:buFont typeface="Wingdings" panose="05000000000000000000" charset="0"/>
            </a:pPr>
            <a:endParaRPr lang="zh-CN" altLang="en-US" sz="2000"/>
          </a:p>
          <a:p>
            <a:pPr marL="285750" indent="-285750">
              <a:buFont typeface="Wingdings" panose="05000000000000000000" charset="0"/>
              <a:buChar char="Ø"/>
            </a:pPr>
            <a:endParaRPr lang="zh-CN" altLang="en-US" sz="2000"/>
          </a:p>
        </p:txBody>
      </p:sp>
      <p:sp>
        <p:nvSpPr>
          <p:cNvPr id="6" name="文本框 5"/>
          <p:cNvSpPr txBox="1"/>
          <p:nvPr/>
        </p:nvSpPr>
        <p:spPr>
          <a:xfrm>
            <a:off x="4140200" y="126873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LVFFP</a:t>
            </a:r>
          </a:p>
        </p:txBody>
      </p:sp>
      <p:sp>
        <p:nvSpPr>
          <p:cNvPr id="7" name="椭圆 6"/>
          <p:cNvSpPr/>
          <p:nvPr/>
        </p:nvSpPr>
        <p:spPr>
          <a:xfrm>
            <a:off x="3996055" y="1196975"/>
            <a:ext cx="1080135" cy="79184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1259840" y="980440"/>
            <a:ext cx="0" cy="364934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619885" y="1052830"/>
            <a:ext cx="0" cy="357695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204210" y="989965"/>
            <a:ext cx="11430" cy="366331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948055" y="94678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31595" y="94678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II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79930" y="98044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III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347720" y="98996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IV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6885" y="5367020"/>
            <a:ext cx="86664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I</a:t>
            </a:r>
            <a:r>
              <a:rPr lang="zh-CN" altLang="en-US" sz="2000"/>
              <a:t>区（</a:t>
            </a:r>
            <a:r>
              <a:rPr lang="en-US" altLang="zh-CN" sz="2000"/>
              <a:t>Flat</a:t>
            </a:r>
            <a:r>
              <a:rPr lang="zh-CN" altLang="en-US" sz="2000"/>
              <a:t>）：</a:t>
            </a:r>
            <a:r>
              <a:rPr lang="en-US" altLang="zh-CN" sz="2000">
                <a:solidFill>
                  <a:srgbClr val="FF0000"/>
                </a:solidFill>
              </a:rPr>
              <a:t>LVFFA(15.4)=LLFFL(17.0)=VVFFA(15.8)</a:t>
            </a:r>
            <a:r>
              <a:rPr lang="en-US" altLang="zh-CN" sz="2000"/>
              <a:t>&gt;</a:t>
            </a:r>
            <a:r>
              <a:rPr lang="en-US" altLang="zh-CN" sz="2000">
                <a:solidFill>
                  <a:srgbClr val="FF0000"/>
                </a:solidFill>
              </a:rPr>
              <a:t>LLFFA(15.0)=LVFFS(12.8)</a:t>
            </a:r>
            <a:r>
              <a:rPr lang="en-US" altLang="zh-CN" sz="2000"/>
              <a:t>&gt;LVFFK(9.7)&gt;LLFFK(9.3)&gt;LVFFR(9.1)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851910" y="414909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ELVFF</a:t>
            </a:r>
          </a:p>
        </p:txBody>
      </p:sp>
      <p:sp>
        <p:nvSpPr>
          <p:cNvPr id="17" name="椭圆 16"/>
          <p:cNvSpPr/>
          <p:nvPr/>
        </p:nvSpPr>
        <p:spPr>
          <a:xfrm>
            <a:off x="3707765" y="4076700"/>
            <a:ext cx="1008380" cy="43243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92200" y="64071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LVFFE(10.1)</a:t>
            </a: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1403985" y="908685"/>
            <a:ext cx="0" cy="360045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H="1" flipV="1">
            <a:off x="4500245" y="6236970"/>
            <a:ext cx="436245" cy="25971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936490" y="6165215"/>
            <a:ext cx="3048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β-</a:t>
            </a:r>
            <a:r>
              <a:rPr lang="zh-CN" altLang="en-US"/>
              <a:t>片含量随疏水值的降低而减小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" y="806450"/>
            <a:ext cx="5353685" cy="4277360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982"/>
          <a:stretch>
            <a:fillRect/>
          </a:stretch>
        </p:blipFill>
        <p:spPr bwMode="auto">
          <a:xfrm>
            <a:off x="3" y="-387818"/>
            <a:ext cx="654341" cy="137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矩形 68"/>
          <p:cNvSpPr/>
          <p:nvPr/>
        </p:nvSpPr>
        <p:spPr>
          <a:xfrm>
            <a:off x="0" y="640467"/>
            <a:ext cx="9144000" cy="4571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360" y="78740"/>
            <a:ext cx="84518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7</a:t>
            </a:r>
            <a:r>
              <a:rPr lang="zh-CN" altLang="en-US" sz="2400"/>
              <a:t>、体系溶剂可及面积（</a:t>
            </a:r>
            <a:r>
              <a:rPr lang="en-US" altLang="zh-CN" sz="2400"/>
              <a:t>SASA</a:t>
            </a:r>
            <a:r>
              <a:rPr lang="zh-CN" altLang="en-US" sz="2400"/>
              <a:t>）随扭转角的变化</a:t>
            </a:r>
            <a:r>
              <a:rPr lang="en-US" altLang="zh-CN" sz="2400">
                <a:sym typeface="+mn-ea"/>
              </a:rPr>
              <a:t>(95ns-100ns)</a:t>
            </a:r>
          </a:p>
          <a:p>
            <a:endParaRPr lang="zh-CN" altLang="en-US" sz="2400"/>
          </a:p>
        </p:txBody>
      </p:sp>
      <p:cxnSp>
        <p:nvCxnSpPr>
          <p:cNvPr id="6" name="直接箭头连接符 5"/>
          <p:cNvCxnSpPr/>
          <p:nvPr/>
        </p:nvCxnSpPr>
        <p:spPr>
          <a:xfrm>
            <a:off x="1187450" y="1138238"/>
            <a:ext cx="3311525" cy="99123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971233" y="1124268"/>
            <a:ext cx="0" cy="295402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4" name="文本框 10"/>
          <p:cNvSpPr txBox="1"/>
          <p:nvPr/>
        </p:nvSpPr>
        <p:spPr>
          <a:xfrm>
            <a:off x="5196840" y="1052830"/>
            <a:ext cx="39223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 eaLnBrk="1" hangingPunct="1">
              <a:buFont typeface="Wingdings" panose="05000000000000000000" charset="0"/>
              <a:buChar char="Ø"/>
            </a:pPr>
            <a:r>
              <a:rPr lang="en-US" altLang="zh-CN" sz="2000" dirty="0">
                <a:solidFill>
                  <a:srgbClr val="FF0000"/>
                </a:solidFill>
                <a:latin typeface="Arial" panose="020B0604020202020204" pitchFamily="34" charset="0"/>
              </a:rPr>
              <a:t>0-10度，</a:t>
            </a: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形态差不多，</a:t>
            </a:r>
            <a:r>
              <a:rPr lang="en-US" altLang="zh-CN" sz="2000" dirty="0">
                <a:solidFill>
                  <a:srgbClr val="FF0000"/>
                </a:solidFill>
                <a:latin typeface="Arial" panose="020B0604020202020204" pitchFamily="34" charset="0"/>
              </a:rPr>
              <a:t>SASA</a:t>
            </a: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也呈现了不同的变化</a:t>
            </a:r>
          </a:p>
          <a:p>
            <a:pPr marL="285750" indent="-285750" eaLnBrk="1" hangingPunct="1">
              <a:buFont typeface="Wingdings" panose="05000000000000000000" charset="0"/>
              <a:buChar char="Ø"/>
            </a:pPr>
            <a:r>
              <a:rPr lang="en-US" altLang="zh-CN" sz="2000" dirty="0">
                <a:latin typeface="Arial" panose="020B0604020202020204" pitchFamily="34" charset="0"/>
              </a:rPr>
              <a:t>I</a:t>
            </a:r>
            <a:r>
              <a:rPr lang="zh-CN" altLang="en-US" sz="2000" dirty="0">
                <a:latin typeface="Arial" panose="020B0604020202020204" pitchFamily="34" charset="0"/>
              </a:rPr>
              <a:t>区</a:t>
            </a:r>
            <a:r>
              <a:rPr lang="en-US" altLang="zh-CN" sz="2000" dirty="0">
                <a:latin typeface="Arial" panose="020B0604020202020204" pitchFamily="34" charset="0"/>
              </a:rPr>
              <a:t>SASA</a:t>
            </a:r>
            <a:r>
              <a:rPr lang="zh-CN" altLang="en-US" sz="2000" dirty="0">
                <a:latin typeface="Arial" panose="020B0604020202020204" pitchFamily="34" charset="0"/>
              </a:rPr>
              <a:t>值从大到小：</a:t>
            </a:r>
          </a:p>
          <a:p>
            <a:pPr eaLnBrk="1" hangingPunct="1">
              <a:buFont typeface="Wingdings" panose="05000000000000000000" charset="0"/>
            </a:pPr>
            <a:r>
              <a:rPr lang="en-US" altLang="zh-CN" sz="2000" dirty="0">
                <a:latin typeface="Arial" panose="020B0604020202020204" pitchFamily="34" charset="0"/>
              </a:rPr>
              <a:t> LLFFK&gt;LVFFK&gt;LVFFR&gt;LLFFL&gt;</a:t>
            </a:r>
          </a:p>
          <a:p>
            <a:pPr eaLnBrk="1" hangingPunct="1">
              <a:buFont typeface="Wingdings" panose="05000000000000000000" charset="0"/>
            </a:pPr>
            <a:r>
              <a:rPr lang="en-US" altLang="zh-CN" sz="2000" dirty="0">
                <a:latin typeface="Arial" panose="020B0604020202020204" pitchFamily="34" charset="0"/>
              </a:rPr>
              <a:t>VVFFA&gt;LLFFA&gt;LVFFA&gt;LVFFS</a:t>
            </a:r>
          </a:p>
          <a:p>
            <a:pPr marL="342900" indent="-342900" eaLnBrk="1" hangingPunct="1">
              <a:buFont typeface="Wingdings" panose="05000000000000000000" charset="0"/>
              <a:buChar char="Ø"/>
            </a:pPr>
            <a:r>
              <a:rPr lang="en-US" altLang="zh-CN" sz="2000" dirty="0">
                <a:latin typeface="Arial" panose="020B0604020202020204" pitchFamily="34" charset="0"/>
              </a:rPr>
              <a:t>III</a:t>
            </a:r>
            <a:r>
              <a:rPr lang="zh-CN" altLang="en-US" sz="2000" dirty="0">
                <a:latin typeface="Arial" panose="020B0604020202020204" pitchFamily="34" charset="0"/>
              </a:rPr>
              <a:t>区高点：</a:t>
            </a:r>
            <a:r>
              <a:rPr lang="en-US" altLang="zh-CN" sz="2000" dirty="0">
                <a:latin typeface="Arial" panose="020B0604020202020204" pitchFamily="34" charset="0"/>
              </a:rPr>
              <a:t>YLVFF&gt;WLVFF</a:t>
            </a:r>
          </a:p>
          <a:p>
            <a:pPr marL="342900" indent="-342900" eaLnBrk="1" hangingPunct="1">
              <a:buFont typeface="Wingdings" panose="05000000000000000000" charset="0"/>
              <a:buChar char="Ø"/>
            </a:pPr>
            <a:r>
              <a:rPr lang="en-US" altLang="zh-CN" sz="2000" dirty="0">
                <a:latin typeface="Arial" panose="020B0604020202020204" pitchFamily="34" charset="0"/>
              </a:rPr>
              <a:t>IV</a:t>
            </a:r>
            <a:r>
              <a:rPr lang="zh-CN" altLang="en-US" sz="2000" dirty="0">
                <a:latin typeface="Arial" panose="020B0604020202020204" pitchFamily="34" charset="0"/>
              </a:rPr>
              <a:t>区高点：</a:t>
            </a:r>
            <a:r>
              <a:rPr lang="en-US" altLang="zh-CN" sz="2000" dirty="0">
                <a:latin typeface="Arial" panose="020B0604020202020204" pitchFamily="34" charset="0"/>
              </a:rPr>
              <a:t>DLVFF&gt;NLVFF</a:t>
            </a:r>
          </a:p>
          <a:p>
            <a:pPr marL="342900" indent="-342900" algn="l">
              <a:buFont typeface="Wingdings" panose="05000000000000000000" charset="0"/>
              <a:buChar char="Ø"/>
            </a:pPr>
            <a:r>
              <a:rPr lang="zh-CN" altLang="en-US" sz="2000">
                <a:solidFill>
                  <a:srgbClr val="FF0000"/>
                </a:solidFill>
                <a:sym typeface="+mn-ea"/>
              </a:rPr>
              <a:t>带正电的氨基酸：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H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、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K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、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R</a:t>
            </a:r>
            <a:endParaRPr lang="en-US" altLang="zh-CN" sz="2000">
              <a:solidFill>
                <a:srgbClr val="FF0000"/>
              </a:solidFill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r>
              <a:rPr lang="zh-CN" altLang="en-US" sz="2000">
                <a:solidFill>
                  <a:srgbClr val="FF0000"/>
                </a:solidFill>
                <a:sym typeface="+mn-ea"/>
              </a:rPr>
              <a:t>带负电的氨基酸：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D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、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E</a:t>
            </a:r>
            <a:endParaRPr lang="en-US" altLang="zh-CN" sz="2000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205865" y="980440"/>
            <a:ext cx="0" cy="352869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547495" y="980440"/>
            <a:ext cx="0" cy="352869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060065" y="980440"/>
            <a:ext cx="0" cy="352869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55650" y="98044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319530" y="98996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II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77415" y="99250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III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803650" y="101282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IV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13665" y="5156835"/>
            <a:ext cx="880554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buFont typeface="Wingdings" panose="05000000000000000000" charset="0"/>
            </a:pP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区蓝色线</a:t>
            </a:r>
            <a:r>
              <a:rPr lang="zh-CN" altLang="en-US" sz="2000"/>
              <a:t>：</a:t>
            </a:r>
            <a:r>
              <a:rPr lang="en-US" altLang="zh-CN" sz="2000" dirty="0">
                <a:sym typeface="+mn-ea"/>
              </a:rPr>
              <a:t>LLFFK(9.3)&gt;LVFFK(9.7)&gt;LVFFR(9.1)&gt;</a:t>
            </a:r>
            <a:r>
              <a:rPr lang="en-US" altLang="zh-CN" sz="2000" dirty="0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LLFFL(17.0)</a:t>
            </a:r>
            <a:r>
              <a:rPr lang="en-US" altLang="zh-CN" sz="2000" dirty="0">
                <a:sym typeface="+mn-ea"/>
              </a:rPr>
              <a:t>&gt;VVFFA(15.8)&gt;LLFFA(15.0)&gt;LVFFA(15.4)&gt;LVFFS(12.8)</a:t>
            </a:r>
          </a:p>
          <a:p>
            <a:pPr eaLnBrk="1" hangingPunct="1">
              <a:buFont typeface="Wingdings" panose="05000000000000000000" charset="0"/>
            </a:pPr>
            <a:r>
              <a:rPr lang="zh-CN" altLang="en-US" sz="2000">
                <a:solidFill>
                  <a:srgbClr val="FF0000"/>
                </a:solidFill>
              </a:rPr>
              <a:t>红色线</a:t>
            </a:r>
            <a:r>
              <a:rPr lang="zh-CN" altLang="en-US" sz="2000"/>
              <a:t>：</a:t>
            </a:r>
            <a:r>
              <a:rPr lang="en-US" altLang="zh-CN" sz="2000"/>
              <a:t>LLFFK(9.3)&gt;</a:t>
            </a:r>
            <a:r>
              <a:rPr lang="en-US" altLang="zh-CN" sz="2000" dirty="0">
                <a:sym typeface="+mn-ea"/>
              </a:rPr>
              <a:t>YLVFF(12.3)&gt;WLVFF(12.7)&gt;</a:t>
            </a:r>
            <a:r>
              <a:rPr lang="en-US" altLang="zh-CN" sz="2000" dirty="0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DLVFF(10.1)</a:t>
            </a:r>
            <a:r>
              <a:rPr lang="en-US" altLang="zh-CN" sz="2000" dirty="0">
                <a:sym typeface="+mn-ea"/>
              </a:rPr>
              <a:t>&gt;NLVFF(10.1)</a:t>
            </a:r>
            <a:endParaRPr lang="zh-CN" altLang="en-US" sz="2000"/>
          </a:p>
        </p:txBody>
      </p:sp>
      <p:sp>
        <p:nvSpPr>
          <p:cNvPr id="17" name="文本框 16"/>
          <p:cNvSpPr txBox="1"/>
          <p:nvPr/>
        </p:nvSpPr>
        <p:spPr>
          <a:xfrm>
            <a:off x="1403985" y="407860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LVFFG</a:t>
            </a:r>
          </a:p>
        </p:txBody>
      </p:sp>
      <p:sp>
        <p:nvSpPr>
          <p:cNvPr id="18" name="椭圆 17"/>
          <p:cNvSpPr/>
          <p:nvPr/>
        </p:nvSpPr>
        <p:spPr>
          <a:xfrm>
            <a:off x="1331595" y="4004945"/>
            <a:ext cx="1008380" cy="50419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764540"/>
            <a:ext cx="5523230" cy="4161790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982"/>
          <a:stretch>
            <a:fillRect/>
          </a:stretch>
        </p:blipFill>
        <p:spPr bwMode="auto">
          <a:xfrm>
            <a:off x="3" y="-387818"/>
            <a:ext cx="654341" cy="137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矩形 68"/>
          <p:cNvSpPr/>
          <p:nvPr/>
        </p:nvSpPr>
        <p:spPr>
          <a:xfrm>
            <a:off x="0" y="640467"/>
            <a:ext cx="9144000" cy="4571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750" y="116840"/>
            <a:ext cx="85750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8</a:t>
            </a:r>
            <a:r>
              <a:rPr lang="zh-CN" altLang="en-US" sz="2400"/>
              <a:t>、体系与水分子的相互作用力随扭转角的变化</a:t>
            </a:r>
            <a:r>
              <a:rPr lang="en-US" altLang="zh-CN" sz="2400">
                <a:sym typeface="+mn-ea"/>
              </a:rPr>
              <a:t>(95ns-100ns)</a:t>
            </a:r>
          </a:p>
          <a:p>
            <a:endParaRPr lang="zh-CN" altLang="en-US" sz="2400"/>
          </a:p>
        </p:txBody>
      </p:sp>
      <p:sp>
        <p:nvSpPr>
          <p:cNvPr id="13315" name="文本框 2"/>
          <p:cNvSpPr txBox="1"/>
          <p:nvPr/>
        </p:nvSpPr>
        <p:spPr>
          <a:xfrm>
            <a:off x="5292725" y="980440"/>
            <a:ext cx="384619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 eaLnBrk="1" hangingPunct="1">
              <a:buFont typeface="Wingdings" panose="05000000000000000000" charset="0"/>
              <a:buChar char="Ø"/>
            </a:pPr>
            <a:r>
              <a:rPr lang="zh-CN" altLang="en-US" sz="2000" dirty="0">
                <a:latin typeface="Arial" panose="020B0604020202020204" pitchFamily="34" charset="0"/>
              </a:rPr>
              <a:t>和</a:t>
            </a:r>
            <a:r>
              <a:rPr lang="en-US" altLang="zh-CN" sz="2000" dirty="0">
                <a:latin typeface="Arial" panose="020B0604020202020204" pitchFamily="34" charset="0"/>
              </a:rPr>
              <a:t>SASA</a:t>
            </a:r>
            <a:r>
              <a:rPr lang="zh-CN" altLang="en-US" sz="2000" dirty="0">
                <a:latin typeface="Arial" panose="020B0604020202020204" pitchFamily="34" charset="0"/>
              </a:rPr>
              <a:t>的趋势相似；</a:t>
            </a:r>
          </a:p>
          <a:p>
            <a:pPr marL="285750" indent="-285750" eaLnBrk="1" hangingPunct="1">
              <a:buFont typeface="Wingdings" panose="05000000000000000000" charset="0"/>
              <a:buChar char="Ø"/>
            </a:pPr>
            <a:r>
              <a:rPr lang="en-US" altLang="zh-CN" sz="2000" dirty="0">
                <a:latin typeface="Arial" panose="020B0604020202020204" pitchFamily="34" charset="0"/>
              </a:rPr>
              <a:t>I</a:t>
            </a:r>
            <a:r>
              <a:rPr lang="zh-CN" altLang="en-US" sz="2000" dirty="0">
                <a:latin typeface="Arial" panose="020B0604020202020204" pitchFamily="34" charset="0"/>
              </a:rPr>
              <a:t>区蓝色线，随疏水值增大，体系与水分子间的作用力越来越小；</a:t>
            </a:r>
          </a:p>
          <a:p>
            <a:pPr marL="285750" indent="-285750" eaLnBrk="1" hangingPunct="1">
              <a:buFont typeface="Wingdings" panose="05000000000000000000" charset="0"/>
              <a:buChar char="Ø"/>
            </a:pPr>
            <a:r>
              <a:rPr lang="zh-CN" altLang="en-US" sz="2000" dirty="0">
                <a:latin typeface="Arial" panose="020B0604020202020204" pitchFamily="34" charset="0"/>
              </a:rPr>
              <a:t>红色线：疏水值相同，但结构和作用力差别较大；</a:t>
            </a:r>
          </a:p>
        </p:txBody>
      </p:sp>
      <p:cxnSp>
        <p:nvCxnSpPr>
          <p:cNvPr id="4" name="直接箭头连接符 3"/>
          <p:cNvCxnSpPr/>
          <p:nvPr/>
        </p:nvCxnSpPr>
        <p:spPr>
          <a:xfrm>
            <a:off x="1331278" y="1268413"/>
            <a:ext cx="3312160" cy="115189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H="1">
            <a:off x="1114108" y="1412558"/>
            <a:ext cx="1270" cy="27362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403350" y="872490"/>
            <a:ext cx="0" cy="352869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764030" y="686435"/>
            <a:ext cx="0" cy="352869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204210" y="872490"/>
            <a:ext cx="0" cy="352869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99795" y="95948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03350" y="95948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II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051685" y="98996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III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93540" y="95948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IV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7315" y="5085080"/>
            <a:ext cx="87274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区蓝色线</a:t>
            </a:r>
            <a:r>
              <a:rPr lang="zh-CN" altLang="en-US" sz="2000"/>
              <a:t>：</a:t>
            </a:r>
            <a:r>
              <a:rPr lang="en-US" altLang="zh-CN" sz="2000"/>
              <a:t>LVFFR(9.1)&gt;LLFFK(9.3)&gt;LVFFK(9.7)&gt;LVFFS(12.8)&gt;LLFFA(15.0)&gt;LVFFA(15.4)&gt;VVFFA(15.8)&gt;LLFFL(17.0)</a:t>
            </a:r>
          </a:p>
          <a:p>
            <a:r>
              <a:rPr lang="zh-CN" altLang="en-US" sz="2000">
                <a:solidFill>
                  <a:srgbClr val="FF0000"/>
                </a:solidFill>
              </a:rPr>
              <a:t>红色线</a:t>
            </a:r>
            <a:r>
              <a:rPr lang="zh-CN" altLang="en-US" sz="2000"/>
              <a:t>：</a:t>
            </a:r>
            <a:r>
              <a:rPr lang="en-US" altLang="zh-CN" sz="2000"/>
              <a:t>LVFFD(10.1)&gt;QLVFF(10.1)&gt;DLVFF(10.1)&gt;NLVFF(10.1)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572000" y="191643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KLVFF</a:t>
            </a:r>
          </a:p>
        </p:txBody>
      </p:sp>
      <p:sp>
        <p:nvSpPr>
          <p:cNvPr id="16" name="椭圆 15"/>
          <p:cNvSpPr/>
          <p:nvPr/>
        </p:nvSpPr>
        <p:spPr>
          <a:xfrm>
            <a:off x="4499610" y="1916430"/>
            <a:ext cx="935990" cy="50419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764540"/>
            <a:ext cx="5328285" cy="4156075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982"/>
          <a:stretch>
            <a:fillRect/>
          </a:stretch>
        </p:blipFill>
        <p:spPr bwMode="auto">
          <a:xfrm>
            <a:off x="3" y="-387818"/>
            <a:ext cx="654341" cy="137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矩形 68"/>
          <p:cNvSpPr/>
          <p:nvPr/>
        </p:nvSpPr>
        <p:spPr>
          <a:xfrm>
            <a:off x="0" y="640467"/>
            <a:ext cx="9144000" cy="4571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116840"/>
            <a:ext cx="86423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ym typeface="+mn-ea"/>
              </a:rPr>
              <a:t>2</a:t>
            </a:r>
            <a:r>
              <a:rPr lang="zh-CN" altLang="en-US" sz="2400">
                <a:sym typeface="+mn-ea"/>
              </a:rPr>
              <a:t>、体系与水分子之间氢键数量随扭转角的变化</a:t>
            </a:r>
            <a:r>
              <a:rPr lang="en-US" altLang="zh-CN" sz="2400">
                <a:sym typeface="+mn-ea"/>
              </a:rPr>
              <a:t>(95ns-100ns)</a:t>
            </a:r>
          </a:p>
          <a:p>
            <a:endParaRPr lang="zh-CN" altLang="en-US" sz="2400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691640" y="869950"/>
            <a:ext cx="0" cy="345059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1259840" y="869950"/>
            <a:ext cx="27940" cy="338455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060065" y="909320"/>
            <a:ext cx="13335" cy="330644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024120" y="1124585"/>
            <a:ext cx="411607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charset="0"/>
              <a:buChar char="Ø"/>
            </a:pPr>
            <a:r>
              <a:rPr lang="zh-CN" altLang="en-US" sz="2000"/>
              <a:t>氢键数目规律变化不明显；</a:t>
            </a:r>
          </a:p>
          <a:p>
            <a:pPr marL="342900" indent="-342900">
              <a:buFont typeface="Wingdings" panose="05000000000000000000" charset="0"/>
              <a:buChar char="Ø"/>
            </a:pPr>
            <a:r>
              <a:rPr lang="en-US" altLang="zh-CN" sz="2000"/>
              <a:t>Flat</a:t>
            </a:r>
            <a:r>
              <a:rPr lang="zh-CN" altLang="en-US" sz="2000"/>
              <a:t>类，</a:t>
            </a:r>
            <a:r>
              <a:rPr lang="en-US" altLang="zh-CN" sz="2000"/>
              <a:t>LVFFR</a:t>
            </a:r>
            <a:r>
              <a:rPr lang="zh-CN" altLang="en-US" sz="2000"/>
              <a:t>与水分子之间的氢键最多，进一步证明其稳定性高，</a:t>
            </a:r>
            <a:r>
              <a:rPr lang="en-US" altLang="zh-CN" sz="2000"/>
              <a:t>β-</a:t>
            </a:r>
            <a:r>
              <a:rPr lang="zh-CN" altLang="en-US" sz="2000"/>
              <a:t>片倾向更大；</a:t>
            </a:r>
          </a:p>
          <a:p>
            <a:pPr marL="342900" indent="-342900">
              <a:buFont typeface="Wingdings" panose="05000000000000000000" charset="0"/>
              <a:buChar char="Ø"/>
            </a:pPr>
            <a:r>
              <a:rPr lang="en-US" altLang="zh-CN" sz="2000"/>
              <a:t>LVFFE</a:t>
            </a:r>
            <a:r>
              <a:rPr lang="zh-CN" altLang="en-US" sz="2000"/>
              <a:t>和</a:t>
            </a:r>
            <a:r>
              <a:rPr lang="en-US" altLang="zh-CN" sz="2000"/>
              <a:t>ELVFF</a:t>
            </a:r>
            <a:r>
              <a:rPr lang="zh-CN" altLang="en-US" sz="2000"/>
              <a:t>氢键含量高，但结构差异大；</a:t>
            </a:r>
          </a:p>
          <a:p>
            <a:pPr marL="342900" indent="-342900">
              <a:buFont typeface="Wingdings" panose="05000000000000000000" charset="0"/>
              <a:buChar char="Ø"/>
            </a:pPr>
            <a:endParaRPr lang="zh-CN" altLang="en-US" sz="2000"/>
          </a:p>
          <a:p>
            <a:endParaRPr lang="zh-CN" altLang="en-US" sz="2000"/>
          </a:p>
          <a:p>
            <a:endParaRPr lang="zh-CN" altLang="en-US" sz="2000"/>
          </a:p>
        </p:txBody>
      </p:sp>
      <p:sp>
        <p:nvSpPr>
          <p:cNvPr id="9" name="文本框 8"/>
          <p:cNvSpPr txBox="1"/>
          <p:nvPr/>
        </p:nvSpPr>
        <p:spPr>
          <a:xfrm>
            <a:off x="3996055" y="3716655"/>
            <a:ext cx="3048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LVFFP</a:t>
            </a:r>
          </a:p>
        </p:txBody>
      </p:sp>
      <p:sp>
        <p:nvSpPr>
          <p:cNvPr id="10" name="椭圆 9"/>
          <p:cNvSpPr/>
          <p:nvPr/>
        </p:nvSpPr>
        <p:spPr>
          <a:xfrm>
            <a:off x="3924300" y="3573145"/>
            <a:ext cx="935990" cy="57594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51460" y="465328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LVFFR</a:t>
            </a:r>
          </a:p>
        </p:txBody>
      </p:sp>
      <p:cxnSp>
        <p:nvCxnSpPr>
          <p:cNvPr id="12" name="直接箭头连接符 11"/>
          <p:cNvCxnSpPr/>
          <p:nvPr/>
        </p:nvCxnSpPr>
        <p:spPr>
          <a:xfrm flipV="1">
            <a:off x="751840" y="2780665"/>
            <a:ext cx="292100" cy="187833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336925" y="134048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ELVFF</a:t>
            </a:r>
          </a:p>
        </p:txBody>
      </p:sp>
      <p:sp>
        <p:nvSpPr>
          <p:cNvPr id="14" name="椭圆 13"/>
          <p:cNvSpPr/>
          <p:nvPr/>
        </p:nvSpPr>
        <p:spPr>
          <a:xfrm>
            <a:off x="3347720" y="1124585"/>
            <a:ext cx="864235" cy="72009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43940" y="126873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LVFFE</a:t>
            </a: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1343660" y="1562735"/>
            <a:ext cx="60325" cy="64198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42229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jRkZTRlYjM4MDhhY2YzMmZjY2M5MTVkNWEyMzYwNzYifQ=="/>
  <p:tag name="KSO_WPP_MARK_KEY" val="a6037f24-60af-4fdd-955d-cb5acd057a3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060,&quot;width&quot;:777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920,&quot;width&quot;:5220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821</Words>
  <Application>Microsoft Office PowerPoint</Application>
  <PresentationFormat>全屏显示(4:3)</PresentationFormat>
  <Paragraphs>109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Wingdings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CM327327</dc:creator>
  <cp:lastModifiedBy>wangh</cp:lastModifiedBy>
  <cp:revision>11</cp:revision>
  <dcterms:created xsi:type="dcterms:W3CDTF">2022-11-18T07:49:00Z</dcterms:created>
  <dcterms:modified xsi:type="dcterms:W3CDTF">2022-11-23T09:18:48Z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B63E1CC565CB4C9AB3CB61B269744B14</vt:lpwstr>
  </property>
</Properties>
</file>